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30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6E4"/>
    <a:srgbClr val="1A4C86"/>
    <a:srgbClr val="1A4D86"/>
    <a:srgbClr val="01A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9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Naziv grafikona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B-4310-B629-63DACE36FD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4B-4310-B629-63DACE36FD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4B-4310-B629-63DACE36F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6722768"/>
        <c:axId val="1466726096"/>
      </c:barChart>
      <c:catAx>
        <c:axId val="146672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6726096"/>
        <c:crosses val="autoZero"/>
        <c:auto val="1"/>
        <c:lblAlgn val="ctr"/>
        <c:lblOffset val="100"/>
        <c:noMultiLvlLbl val="0"/>
      </c:catAx>
      <c:valAx>
        <c:axId val="146672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672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DA317-E2E9-492E-AE42-69A6D52DC8B3}" type="datetimeFigureOut">
              <a:rPr lang="hr-HR" smtClean="0"/>
              <a:t>15.7.2024.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4D1EB-3318-4E51-99DE-BDA02F3B5E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111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E054-D802-45B2-B214-B8C8882698EC}" type="datetime1">
              <a:rPr lang="hr-HR" smtClean="0"/>
              <a:t>15.7.2024.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558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03B5-EC68-4A62-AB11-030EAC8B8A5B}" type="datetime1">
              <a:rPr lang="hr-HR" smtClean="0"/>
              <a:t>15.7.2024.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619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EFAF-483A-4F2A-93AC-944CAC16CB6D}" type="datetime1">
              <a:rPr lang="hr-HR" smtClean="0"/>
              <a:t>15.7.2024.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2384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14400" y="546100"/>
            <a:ext cx="838200" cy="5104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r="45000"/>
          <a:stretch/>
        </p:blipFill>
        <p:spPr>
          <a:xfrm>
            <a:off x="0" y="0"/>
            <a:ext cx="9144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11653736" y="379379"/>
            <a:ext cx="353943" cy="61186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100" spc="1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Fakultet za menadžment u turizmu i ugostiteljstvu</a:t>
            </a:r>
            <a:endParaRPr lang="en-GB" sz="1100" spc="100" noProof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/>
            </a:lvl1pPr>
          </a:lstStyle>
          <a:p>
            <a:fld id="{032BC6FA-B8DD-40CF-B66A-80B692B3C9E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8303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3364F9-BE09-4AD7-986E-407F1B79F9A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88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89C8AA-2D4C-4994-980A-55755859B752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solidFill>
            <a:srgbClr val="23A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449903D-1884-4F36-ADC7-5E445863E767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solidFill>
            <a:srgbClr val="23A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3353408-014E-40E6-91DD-CB316B4EA769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solidFill>
            <a:srgbClr val="23A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769F56-512B-47D6-9A36-7436DFABFE7B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3A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964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5734-7EE0-4ACC-8B74-D317A6D8FC19}" type="datetime1">
              <a:rPr lang="hr-HR" smtClean="0"/>
              <a:t>15.7.2024.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619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62BE-F343-4162-B49E-24FF0442F69B}" type="datetime1">
              <a:rPr lang="hr-HR" smtClean="0"/>
              <a:t>15.7.2024.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663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EDC2-975B-4C49-83BA-303EEB97287C}" type="datetime1">
              <a:rPr lang="hr-HR" smtClean="0"/>
              <a:t>15.7.2024.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118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DAFE-1179-4117-8FAD-31EE2074D4CB}" type="datetime1">
              <a:rPr lang="hr-HR" smtClean="0"/>
              <a:t>15.7.2024.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425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9608-B518-4362-9F05-41559E68DB45}" type="datetime1">
              <a:rPr lang="hr-HR" smtClean="0"/>
              <a:t>15.7.2024.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321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5E06-B830-4F1D-A329-60E7B8D9ECBB}" type="datetime1">
              <a:rPr lang="hr-HR" smtClean="0"/>
              <a:t>15.7.2024.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833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ACF5-8B12-43A8-B497-DB7C7E1A28E1}" type="datetime1">
              <a:rPr lang="hr-HR" smtClean="0"/>
              <a:t>15.7.2024.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87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465E-0189-4D2D-A166-7405411F3BE7}" type="datetime1">
              <a:rPr lang="hr-HR" smtClean="0"/>
              <a:t>15.7.2024.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501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87CE-E831-4561-A998-1F2DC29F0165}" type="datetime1">
              <a:rPr lang="hr-HR" smtClean="0"/>
              <a:t>15.7.2024.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979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sosceles Triangle 51">
            <a:extLst>
              <a:ext uri="{FF2B5EF4-FFF2-40B4-BE49-F238E27FC236}">
                <a16:creationId xmlns:a16="http://schemas.microsoft.com/office/drawing/2014/main" id="{65EAC5E2-8392-49AD-8432-8A5C03D7D7BF}"/>
              </a:ext>
            </a:extLst>
          </p:cNvPr>
          <p:cNvSpPr/>
          <p:nvPr/>
        </p:nvSpPr>
        <p:spPr>
          <a:xfrm>
            <a:off x="10432102" y="86225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5">
            <a:extLst>
              <a:ext uri="{FF2B5EF4-FFF2-40B4-BE49-F238E27FC236}">
                <a16:creationId xmlns:a16="http://schemas.microsoft.com/office/drawing/2014/main" id="{69DF9C9F-BF93-4BF2-B988-EB6E636D2CC5}"/>
              </a:ext>
            </a:extLst>
          </p:cNvPr>
          <p:cNvSpPr/>
          <p:nvPr/>
        </p:nvSpPr>
        <p:spPr>
          <a:xfrm rot="5400000">
            <a:off x="7903005" y="823340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C86F34EC-DE9C-4B1C-86CC-9F1F1CFF9603}"/>
              </a:ext>
            </a:extLst>
          </p:cNvPr>
          <p:cNvSpPr/>
          <p:nvPr/>
        </p:nvSpPr>
        <p:spPr>
          <a:xfrm flipH="1">
            <a:off x="6601206" y="82280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037464A1-89B9-437E-AF59-75439B46393A}"/>
              </a:ext>
            </a:extLst>
          </p:cNvPr>
          <p:cNvSpPr>
            <a:spLocks noChangeAspect="1"/>
          </p:cNvSpPr>
          <p:nvPr/>
        </p:nvSpPr>
        <p:spPr>
          <a:xfrm>
            <a:off x="9154093" y="805541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5B027-3013-B9CF-FF45-8776688A575A}"/>
              </a:ext>
            </a:extLst>
          </p:cNvPr>
          <p:cNvSpPr txBox="1"/>
          <p:nvPr/>
        </p:nvSpPr>
        <p:spPr>
          <a:xfrm>
            <a:off x="5600275" y="1387470"/>
            <a:ext cx="491968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600" spc="1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GB" sz="1050" spc="100" dirty="0">
                <a:solidFill>
                  <a:srgbClr val="002060"/>
                </a:solidFill>
                <a:cs typeface="Arial" panose="020B0604020202020204" pitchFamily="34" charset="0"/>
              </a:rPr>
              <a:t>Fakultet za menadžment u turizmu i ugostiteljstvu</a:t>
            </a:r>
            <a:r>
              <a:rPr lang="hr-HR" sz="1050" spc="1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GB" sz="1050" spc="100" dirty="0">
                <a:solidFill>
                  <a:srgbClr val="002060"/>
                </a:solidFill>
                <a:cs typeface="Arial" panose="020B0604020202020204" pitchFamily="34" charset="0"/>
              </a:rPr>
              <a:t>Sveučilište u Rijeci</a:t>
            </a:r>
            <a:endParaRPr lang="hr-HR" sz="1050" spc="1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hr-HR" sz="1050" spc="100" dirty="0">
                <a:solidFill>
                  <a:srgbClr val="002060"/>
                </a:solidFill>
                <a:cs typeface="Arial" panose="020B0604020202020204" pitchFamily="34" charset="0"/>
              </a:rPr>
              <a:t>26. - </a:t>
            </a:r>
            <a:r>
              <a:rPr lang="en-GB" sz="1050" spc="100" dirty="0">
                <a:solidFill>
                  <a:srgbClr val="002060"/>
                </a:solidFill>
                <a:cs typeface="Arial" panose="020B0604020202020204" pitchFamily="34" charset="0"/>
              </a:rPr>
              <a:t>2</a:t>
            </a:r>
            <a:r>
              <a:rPr lang="hr-HR" sz="1050" spc="100" dirty="0">
                <a:solidFill>
                  <a:srgbClr val="002060"/>
                </a:solidFill>
                <a:cs typeface="Arial" panose="020B0604020202020204" pitchFamily="34" charset="0"/>
              </a:rPr>
              <a:t>7</a:t>
            </a:r>
            <a:r>
              <a:rPr lang="en-GB" sz="1050" spc="100" dirty="0">
                <a:solidFill>
                  <a:srgbClr val="002060"/>
                </a:solidFill>
                <a:cs typeface="Arial" panose="020B0604020202020204" pitchFamily="34" charset="0"/>
              </a:rPr>
              <a:t>.  </a:t>
            </a:r>
            <a:r>
              <a:rPr lang="hr-HR" sz="1050" spc="100" dirty="0">
                <a:solidFill>
                  <a:srgbClr val="002060"/>
                </a:solidFill>
                <a:cs typeface="Arial" panose="020B0604020202020204" pitchFamily="34" charset="0"/>
              </a:rPr>
              <a:t>studenoga</a:t>
            </a:r>
            <a:r>
              <a:rPr lang="en-GB" sz="1050" spc="100" dirty="0">
                <a:solidFill>
                  <a:srgbClr val="002060"/>
                </a:solidFill>
                <a:cs typeface="Arial" panose="020B0604020202020204" pitchFamily="34" charset="0"/>
              </a:rPr>
              <a:t> 202</a:t>
            </a:r>
            <a:r>
              <a:rPr lang="hr-HR" sz="1050" spc="100" dirty="0">
                <a:solidFill>
                  <a:srgbClr val="002060"/>
                </a:solidFill>
                <a:cs typeface="Arial" panose="020B0604020202020204" pitchFamily="34" charset="0"/>
              </a:rPr>
              <a:t>4</a:t>
            </a:r>
            <a:r>
              <a:rPr lang="en-GB" sz="1050" spc="100" dirty="0">
                <a:solidFill>
                  <a:srgbClr val="002060"/>
                </a:solidFill>
                <a:cs typeface="Arial" panose="020B0604020202020204" pitchFamily="34" charset="0"/>
              </a:rPr>
              <a:t>., </a:t>
            </a:r>
            <a:r>
              <a:rPr lang="hr-HR" sz="1050" spc="100" dirty="0">
                <a:solidFill>
                  <a:srgbClr val="002060"/>
                </a:solidFill>
                <a:cs typeface="Arial" panose="020B0604020202020204" pitchFamily="34" charset="0"/>
              </a:rPr>
              <a:t>Zagreb</a:t>
            </a:r>
            <a:r>
              <a:rPr lang="en-GB" sz="1050" spc="100" dirty="0">
                <a:solidFill>
                  <a:srgbClr val="002060"/>
                </a:solidFill>
                <a:cs typeface="Arial" panose="020B0604020202020204" pitchFamily="34" charset="0"/>
              </a:rPr>
              <a:t>, Hrvatska</a:t>
            </a:r>
          </a:p>
          <a:p>
            <a:r>
              <a:rPr lang="en-GB" sz="1050" spc="1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30C854-BF19-E0B5-FCD6-E29047B234FB}"/>
              </a:ext>
            </a:extLst>
          </p:cNvPr>
          <p:cNvSpPr txBox="1">
            <a:spLocks/>
          </p:cNvSpPr>
          <p:nvPr/>
        </p:nvSpPr>
        <p:spPr>
          <a:xfrm>
            <a:off x="5741764" y="2533147"/>
            <a:ext cx="4722779" cy="5475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>
                <a:solidFill>
                  <a:srgbClr val="1A4D86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NAZIV ČLANKA</a:t>
            </a:r>
            <a:endParaRPr lang="en-GB" sz="2400" b="1" dirty="0">
              <a:solidFill>
                <a:srgbClr val="1A4D86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5619266-7FE4-0656-9363-1E70D5408392}"/>
              </a:ext>
            </a:extLst>
          </p:cNvPr>
          <p:cNvSpPr txBox="1">
            <a:spLocks/>
          </p:cNvSpPr>
          <p:nvPr/>
        </p:nvSpPr>
        <p:spPr>
          <a:xfrm>
            <a:off x="5741764" y="4051087"/>
            <a:ext cx="2893978" cy="8900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800" dirty="0">
                <a:solidFill>
                  <a:srgbClr val="1A4D86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Ime i prezime</a:t>
            </a:r>
            <a:endParaRPr lang="en-GB" sz="1800" dirty="0">
              <a:solidFill>
                <a:srgbClr val="1A4D86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800" dirty="0">
                <a:solidFill>
                  <a:srgbClr val="1A4D86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Organizacija</a:t>
            </a:r>
            <a:endParaRPr lang="en-GB" sz="1800" dirty="0">
              <a:solidFill>
                <a:srgbClr val="1A4D86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pic>
        <p:nvPicPr>
          <p:cNvPr id="14" name="Picture 13" descr="C:\Users\Kresimir\AppData\Local\Microsoft\Windows\INetCache\Content.Word\hk logoFF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85" y="435429"/>
            <a:ext cx="1182144" cy="1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Placeholder 18" descr="FTHM-new-98.jpg"/>
          <p:cNvPicPr>
            <a:picLocks noGrp="1" noChangeAspect="1"/>
          </p:cNvPicPr>
          <p:nvPr>
            <p:ph type="pic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4" r="18304"/>
          <a:stretch>
            <a:fillRect/>
          </a:stretch>
        </p:blipFill>
        <p:spPr>
          <a:xfrm>
            <a:off x="217737" y="226727"/>
            <a:ext cx="5228944" cy="6426000"/>
          </a:xfrm>
          <a:prstGeom prst="rect">
            <a:avLst/>
          </a:prstGeom>
        </p:spPr>
      </p:pic>
      <p:sp>
        <p:nvSpPr>
          <p:cNvPr id="29" name="Rectangle 4">
            <a:extLst>
              <a:ext uri="{FF2B5EF4-FFF2-40B4-BE49-F238E27FC236}">
                <a16:creationId xmlns:a16="http://schemas.microsoft.com/office/drawing/2014/main" id="{A30A7E01-DD0E-4051-B154-425CE3D21431}"/>
              </a:ext>
            </a:extLst>
          </p:cNvPr>
          <p:cNvSpPr/>
          <p:nvPr/>
        </p:nvSpPr>
        <p:spPr>
          <a:xfrm>
            <a:off x="205274" y="4921559"/>
            <a:ext cx="5228944" cy="1440160"/>
          </a:xfrm>
          <a:prstGeom prst="rect">
            <a:avLst/>
          </a:prstGeom>
          <a:solidFill>
            <a:srgbClr val="23A6E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                2. znanstveno – stručna konferencija</a:t>
            </a:r>
          </a:p>
          <a:p>
            <a:pPr algn="ctr"/>
            <a:r>
              <a:rPr lang="hr-HR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    Hotelska kuća</a:t>
            </a:r>
          </a:p>
          <a:p>
            <a:pPr algn="ctr"/>
            <a:r>
              <a:rPr lang="hr-HR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2024.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84" y="363212"/>
            <a:ext cx="3501961" cy="11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5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4930" y="481167"/>
            <a:ext cx="979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1A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Naslov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770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3884" y="500800"/>
            <a:ext cx="979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1A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Grafikon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70194944"/>
              </p:ext>
            </p:extLst>
          </p:nvPr>
        </p:nvGraphicFramePr>
        <p:xfrm>
          <a:off x="5853079" y="2110902"/>
          <a:ext cx="4973806" cy="3315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73884" y="2379785"/>
            <a:ext cx="3365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Tekstualni dio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46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CEDA9D63-ABF3-44A1-A417-E145D8FBC925}"/>
              </a:ext>
            </a:extLst>
          </p:cNvPr>
          <p:cNvSpPr>
            <a:spLocks noChangeAspect="1"/>
          </p:cNvSpPr>
          <p:nvPr/>
        </p:nvSpPr>
        <p:spPr>
          <a:xfrm>
            <a:off x="1306285" y="2762264"/>
            <a:ext cx="393180" cy="3393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:a16="http://schemas.microsoft.com/office/drawing/2014/main" id="{13410EA6-790E-4CE8-B5FC-7052ACA1C51C}"/>
              </a:ext>
            </a:extLst>
          </p:cNvPr>
          <p:cNvSpPr>
            <a:spLocks noChangeAspect="1"/>
          </p:cNvSpPr>
          <p:nvPr/>
        </p:nvSpPr>
        <p:spPr>
          <a:xfrm>
            <a:off x="3009725" y="2743493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31337" y="1739320"/>
            <a:ext cx="5724728" cy="10229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solidFill>
                  <a:srgbClr val="1A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na pažnji</a:t>
            </a:r>
            <a:r>
              <a:rPr lang="en-GB" sz="3600" b="1" dirty="0">
                <a:solidFill>
                  <a:srgbClr val="1A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731337" y="4232289"/>
            <a:ext cx="3456384" cy="11296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>
                <a:solidFill>
                  <a:srgbClr val="1A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 i prezime</a:t>
            </a:r>
            <a:endParaRPr lang="en-GB" sz="2000" dirty="0">
              <a:solidFill>
                <a:srgbClr val="1A4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000" dirty="0">
                <a:solidFill>
                  <a:srgbClr val="1A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Organizacija</a:t>
            </a:r>
            <a:endParaRPr lang="en-GB" sz="2000" dirty="0">
              <a:solidFill>
                <a:srgbClr val="1A4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1A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…..</a:t>
            </a:r>
          </a:p>
        </p:txBody>
      </p:sp>
      <p:pic>
        <p:nvPicPr>
          <p:cNvPr id="14" name="Picture Placeholder 13" descr="A picture containing sky, outdoor, tree, palm&#10;&#10;Description automatically generated">
            <a:extLst>
              <a:ext uri="{FF2B5EF4-FFF2-40B4-BE49-F238E27FC236}">
                <a16:creationId xmlns:a16="http://schemas.microsoft.com/office/drawing/2014/main" id="{D9666FAA-47F8-139E-B530-CDD7B60F1699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r="95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7043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6587</TotalTime>
  <Words>63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Tomislav</dc:creator>
  <cp:lastModifiedBy>Krešimir Mikinac</cp:lastModifiedBy>
  <cp:revision>27</cp:revision>
  <dcterms:created xsi:type="dcterms:W3CDTF">2020-03-03T13:50:49Z</dcterms:created>
  <dcterms:modified xsi:type="dcterms:W3CDTF">2024-07-15T06:29:24Z</dcterms:modified>
</cp:coreProperties>
</file>